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7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  <p:sldId id="265" r:id="rId11"/>
    <p:sldId id="266" r:id="rId12"/>
    <p:sldId id="268" r:id="rId13"/>
    <p:sldId id="269" r:id="rId14"/>
    <p:sldId id="267" r:id="rId15"/>
    <p:sldId id="273" r:id="rId16"/>
    <p:sldId id="270" r:id="rId17"/>
    <p:sldId id="271" r:id="rId18"/>
    <p:sldId id="272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5" d="100"/>
          <a:sy n="135" d="100"/>
        </p:scale>
        <p:origin x="-85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2.png>
</file>

<file path=ppt/media/image3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D58C9D-DB69-8C49-BCB8-1BC34AABED4A}" type="datetimeFigureOut">
              <a:rPr lang="en-US" smtClean="0"/>
              <a:t>8/12/16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844A95-6C03-D14A-ABFA-5D65C1734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48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Store a</a:t>
            </a:r>
            <a:r>
              <a:rPr lang="en-US" baseline="0" dirty="0" smtClean="0"/>
              <a:t> large amount of alignment data.</a:t>
            </a:r>
          </a:p>
          <a:p>
            <a:r>
              <a:rPr lang="en-US" baseline="0" dirty="0" smtClean="0"/>
              <a:t>Almost all of the NGS data analysis includes alignment step, this need an efficient format to store the aligned reads.</a:t>
            </a:r>
          </a:p>
          <a:p>
            <a:r>
              <a:rPr lang="en-US" baseline="0" dirty="0" smtClean="0"/>
              <a:t>You can not directly view BAM because it is a binary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44A95-6C03-D14A-ABFA-5D65C1734E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57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VN: format version; GO:</a:t>
            </a:r>
            <a:r>
              <a:rPr lang="en-US" baseline="0" dirty="0" smtClean="0"/>
              <a:t> grouping of alignments, indicating that similar alignment records are grouped together but the file is not necessarily sorted overall. </a:t>
            </a:r>
          </a:p>
          <a:p>
            <a:r>
              <a:rPr lang="en-US" baseline="0" dirty="0" smtClean="0"/>
              <a:t>SO: sorting order of alignments, based on the coordinate or </a:t>
            </a:r>
          </a:p>
          <a:p>
            <a:r>
              <a:rPr lang="en-US" baseline="0" dirty="0" smtClean="0"/>
              <a:t>@SQ: reference information</a:t>
            </a:r>
          </a:p>
          <a:p>
            <a:r>
              <a:rPr lang="en-US" baseline="0" dirty="0" smtClean="0"/>
              <a:t>@RG: reads group:  ID: group ID. And PL: plant form PU: plant unit(</a:t>
            </a:r>
            <a:r>
              <a:rPr lang="en-US" baseline="0" dirty="0" err="1" smtClean="0"/>
              <a:t>e.g.flow</a:t>
            </a:r>
            <a:r>
              <a:rPr lang="en-US" baseline="0" dirty="0" smtClean="0"/>
              <a:t>-cell-</a:t>
            </a:r>
            <a:r>
              <a:rPr lang="en-US" baseline="0" dirty="0" err="1" smtClean="0"/>
              <a:t>barcode.lane</a:t>
            </a:r>
            <a:r>
              <a:rPr lang="en-US" baseline="0" dirty="0" smtClean="0"/>
              <a:t>) LB:” library SM: sample; use pool name where a pool is being sequenced.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44A95-6C03-D14A-ABFA-5D65C1734E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77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Index will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creat</a:t>
            </a:r>
            <a:r>
              <a:rPr lang="en-US" baseline="0" dirty="0" smtClean="0"/>
              <a:t> a .</a:t>
            </a:r>
            <a:r>
              <a:rPr lang="en-US" baseline="0" dirty="0" err="1" smtClean="0"/>
              <a:t>bai</a:t>
            </a:r>
            <a:r>
              <a:rPr lang="en-US" baseline="0" dirty="0" smtClean="0"/>
              <a:t> file</a:t>
            </a:r>
          </a:p>
          <a:p>
            <a:r>
              <a:rPr lang="en-US" baseline="0" dirty="0" smtClean="0"/>
              <a:t>And the purpose is to create a hash table to convenient 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44A95-6C03-D14A-ABFA-5D65C1734E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07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disadvantage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tview</a:t>
            </a:r>
            <a:r>
              <a:rPr lang="en-US" baseline="0" dirty="0" smtClean="0"/>
              <a:t> is: it can not give you the exact position. It will introduce the </a:t>
            </a:r>
            <a:r>
              <a:rPr lang="en-US" baseline="0" dirty="0" err="1" smtClean="0"/>
              <a:t>indels</a:t>
            </a:r>
            <a:r>
              <a:rPr lang="en-US" baseline="0" dirty="0" smtClean="0"/>
              <a:t> in the reference genome and give a wrong positions. So I don’t like </a:t>
            </a:r>
            <a:r>
              <a:rPr lang="en-US" baseline="0" dirty="0" err="1" smtClean="0"/>
              <a:t>tview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44A95-6C03-D14A-ABFA-5D65C1734E0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6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Graphic</a:t>
            </a:r>
            <a:r>
              <a:rPr lang="en-US" baseline="0" dirty="0" smtClean="0"/>
              <a:t> interphase and you can easily load the genome, but if the reference genome or your bam file is huge, it will become very slow.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44A95-6C03-D14A-ABFA-5D65C1734E0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515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Consed</a:t>
            </a:r>
            <a:r>
              <a:rPr lang="en-US" dirty="0" smtClean="0"/>
              <a:t>, you can search the positions or motifs, but it is</a:t>
            </a:r>
            <a:r>
              <a:rPr lang="en-US" baseline="0" dirty="0" smtClean="0"/>
              <a:t> a little hard to have it work at the beginning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44A95-6C03-D14A-ABFA-5D65C1734E0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505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will give specifically</a:t>
            </a:r>
            <a:r>
              <a:rPr lang="en-US" baseline="0" dirty="0" smtClean="0"/>
              <a:t> session of GATK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44A95-6C03-D14A-ABFA-5D65C1734E0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38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Format</a:t>
            </a:r>
            <a:r>
              <a:rPr lang="en-US" baseline="0" dirty="0" smtClean="0"/>
              <a:t> to store the variants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844A95-6C03-D14A-ABFA-5D65C1734E0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45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DFB4D185-9B5B-2143-8A12-E2BFB4E769A9}" type="datetimeFigureOut">
              <a:rPr lang="en-US" smtClean="0"/>
              <a:t>8/12/16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F7DF5438-0B62-0141-87D6-B31DA9A2187E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87312"/>
            <a:ext cx="7772400" cy="178010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Chapter 11: Working with Alignment 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5081" y="3951112"/>
            <a:ext cx="6400800" cy="1473200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Li Lei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08/12/2016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Applied Bioinformatics Discussion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6572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0000"/>
                </a:solidFill>
              </a:rPr>
              <a:t>s</a:t>
            </a:r>
            <a:r>
              <a:rPr lang="en-US" dirty="0" err="1" smtClean="0">
                <a:solidFill>
                  <a:srgbClr val="000000"/>
                </a:solidFill>
              </a:rPr>
              <a:t>amtools</a:t>
            </a:r>
            <a:r>
              <a:rPr lang="en-US" dirty="0" smtClean="0">
                <a:solidFill>
                  <a:srgbClr val="000000"/>
                </a:solidFill>
              </a:rPr>
              <a:t>: view, sort and index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66519" y="1787408"/>
            <a:ext cx="5992518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SAM to BAM</a:t>
            </a:r>
          </a:p>
          <a:p>
            <a:endParaRPr lang="en-US" dirty="0"/>
          </a:p>
          <a:p>
            <a:r>
              <a:rPr lang="en-US" dirty="0" err="1" smtClean="0"/>
              <a:t>samtools</a:t>
            </a:r>
            <a:r>
              <a:rPr lang="en-US" dirty="0" smtClean="0"/>
              <a:t>  view –b </a:t>
            </a:r>
            <a:r>
              <a:rPr lang="en-US" dirty="0" err="1" smtClean="0"/>
              <a:t>celegans.sam</a:t>
            </a:r>
            <a:r>
              <a:rPr lang="en-US" dirty="0" smtClean="0"/>
              <a:t> &gt;</a:t>
            </a:r>
            <a:r>
              <a:rPr lang="en-US" dirty="0" err="1" smtClean="0"/>
              <a:t>celegans.bam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>
                <a:solidFill>
                  <a:srgbClr val="0000FF"/>
                </a:solidFill>
              </a:rPr>
              <a:t>BAM to SAM</a:t>
            </a:r>
          </a:p>
          <a:p>
            <a:endParaRPr lang="en-US" dirty="0"/>
          </a:p>
          <a:p>
            <a:r>
              <a:rPr lang="en-US" dirty="0" err="1"/>
              <a:t>s</a:t>
            </a:r>
            <a:r>
              <a:rPr lang="en-US" dirty="0" err="1" smtClean="0"/>
              <a:t>amtools</a:t>
            </a:r>
            <a:r>
              <a:rPr lang="en-US" dirty="0" smtClean="0"/>
              <a:t>  view </a:t>
            </a:r>
            <a:r>
              <a:rPr lang="en-US" dirty="0" err="1" smtClean="0"/>
              <a:t>celegans.bam</a:t>
            </a:r>
            <a:r>
              <a:rPr lang="en-US" dirty="0" smtClean="0"/>
              <a:t> &gt;</a:t>
            </a:r>
            <a:r>
              <a:rPr lang="en-US" dirty="0" err="1" smtClean="0"/>
              <a:t>celegans_copy.sam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>
                <a:solidFill>
                  <a:srgbClr val="0000FF"/>
                </a:solidFill>
              </a:rPr>
              <a:t>Sort</a:t>
            </a:r>
          </a:p>
          <a:p>
            <a:endParaRPr lang="en-US" b="1" dirty="0">
              <a:solidFill>
                <a:srgbClr val="0000FF"/>
              </a:solidFill>
            </a:endParaRPr>
          </a:p>
          <a:p>
            <a:r>
              <a:rPr lang="en-US" dirty="0" err="1" smtClean="0"/>
              <a:t>samtools</a:t>
            </a:r>
            <a:r>
              <a:rPr lang="en-US" dirty="0" smtClean="0"/>
              <a:t>  sort </a:t>
            </a:r>
            <a:r>
              <a:rPr lang="en-US" dirty="0" err="1" smtClean="0"/>
              <a:t>celegans_unsorted.bam</a:t>
            </a:r>
            <a:r>
              <a:rPr lang="en-US" dirty="0" smtClean="0"/>
              <a:t> </a:t>
            </a:r>
            <a:r>
              <a:rPr lang="en-US" dirty="0" err="1" smtClean="0"/>
              <a:t>celegans_sorted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>
                <a:solidFill>
                  <a:srgbClr val="0000FF"/>
                </a:solidFill>
              </a:rPr>
              <a:t>Index</a:t>
            </a:r>
          </a:p>
          <a:p>
            <a:endParaRPr lang="en-US" b="1" dirty="0">
              <a:solidFill>
                <a:srgbClr val="0000FF"/>
              </a:solidFill>
            </a:endParaRPr>
          </a:p>
          <a:p>
            <a:r>
              <a:rPr lang="en-US" dirty="0" err="1" smtClean="0"/>
              <a:t>samtools</a:t>
            </a:r>
            <a:r>
              <a:rPr lang="en-US" dirty="0" smtClean="0"/>
              <a:t>  index  </a:t>
            </a:r>
            <a:r>
              <a:rPr lang="en-US" dirty="0" err="1" smtClean="0"/>
              <a:t>celegans_sorted.bam</a:t>
            </a:r>
            <a:endParaRPr lang="en-US" b="1" dirty="0">
              <a:solidFill>
                <a:srgbClr val="0000FF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18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Visualizing SAM/BAM files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30963" y="2370666"/>
            <a:ext cx="5785555" cy="1995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800" dirty="0" err="1" smtClean="0"/>
              <a:t>samtools</a:t>
            </a:r>
            <a:r>
              <a:rPr lang="en-US" sz="2800" dirty="0" smtClean="0"/>
              <a:t>  </a:t>
            </a:r>
            <a:r>
              <a:rPr lang="en-US" sz="2800" dirty="0" err="1" smtClean="0"/>
              <a:t>tview</a:t>
            </a:r>
            <a:endParaRPr lang="en-US" sz="2800" dirty="0" smtClean="0"/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800" dirty="0" smtClean="0"/>
              <a:t>IGV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2800" dirty="0" err="1"/>
              <a:t>c</a:t>
            </a:r>
            <a:r>
              <a:rPr lang="en-US" sz="2800" dirty="0" err="1" smtClean="0"/>
              <a:t>onsed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61577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0000"/>
                </a:solidFill>
              </a:rPr>
              <a:t>s</a:t>
            </a:r>
            <a:r>
              <a:rPr lang="en-US" dirty="0" err="1" smtClean="0">
                <a:solidFill>
                  <a:srgbClr val="000000"/>
                </a:solidFill>
              </a:rPr>
              <a:t>amtools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tview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074" y="1799767"/>
            <a:ext cx="7679737" cy="505823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80814" y="1406390"/>
            <a:ext cx="74224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samtools</a:t>
            </a:r>
            <a:r>
              <a:rPr lang="en-US" dirty="0"/>
              <a:t>  </a:t>
            </a:r>
            <a:r>
              <a:rPr lang="en-US" dirty="0" smtClean="0"/>
              <a:t> </a:t>
            </a:r>
            <a:r>
              <a:rPr lang="en-US" dirty="0" err="1" smtClean="0"/>
              <a:t>tview</a:t>
            </a:r>
            <a:r>
              <a:rPr lang="en-US" dirty="0" smtClean="0"/>
              <a:t>   </a:t>
            </a:r>
            <a:r>
              <a:rPr lang="en-US" dirty="0" err="1" smtClean="0"/>
              <a:t>celegans_sorted.bam</a:t>
            </a:r>
            <a:r>
              <a:rPr lang="en-US" dirty="0" smtClean="0"/>
              <a:t>   </a:t>
            </a:r>
            <a:r>
              <a:rPr lang="en-US" dirty="0" err="1" smtClean="0"/>
              <a:t>celegans_reference.fasta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573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053968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IGV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6345"/>
            <a:ext cx="9144000" cy="489857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1704" y="1433508"/>
            <a:ext cx="60771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software.broadinstitute.org</a:t>
            </a:r>
            <a:r>
              <a:rPr lang="en-US" dirty="0"/>
              <a:t>/software/</a:t>
            </a:r>
            <a:r>
              <a:rPr lang="en-US" dirty="0" err="1"/>
              <a:t>igv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019811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00"/>
                </a:solidFill>
              </a:rPr>
              <a:t>consed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82800"/>
            <a:ext cx="9144000" cy="268828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9862" y="4779274"/>
            <a:ext cx="43758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www.phrap.org</a:t>
            </a:r>
            <a:r>
              <a:rPr lang="en-US" dirty="0"/>
              <a:t>/</a:t>
            </a:r>
            <a:r>
              <a:rPr lang="en-US" dirty="0" err="1"/>
              <a:t>consed</a:t>
            </a:r>
            <a:r>
              <a:rPr lang="en-US" dirty="0"/>
              <a:t>/</a:t>
            </a:r>
            <a:r>
              <a:rPr lang="en-US" dirty="0" err="1"/>
              <a:t>consed.html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284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dirty="0" err="1" smtClean="0">
                <a:solidFill>
                  <a:schemeClr val="tx1"/>
                </a:solidFill>
              </a:rPr>
              <a:t>amtools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tview</a:t>
            </a:r>
            <a:r>
              <a:rPr lang="en-US" dirty="0" smtClean="0">
                <a:solidFill>
                  <a:schemeClr val="tx1"/>
                </a:solidFill>
              </a:rPr>
              <a:t>, IGV and </a:t>
            </a:r>
            <a:r>
              <a:rPr lang="en-US" dirty="0" err="1" smtClean="0">
                <a:solidFill>
                  <a:schemeClr val="tx1"/>
                </a:solidFill>
              </a:rPr>
              <a:t>consed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92667" y="2032000"/>
            <a:ext cx="83161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</a:t>
            </a:r>
            <a:r>
              <a:rPr lang="en-US" dirty="0" err="1" smtClean="0"/>
              <a:t>amtools</a:t>
            </a:r>
            <a:r>
              <a:rPr lang="en-US" dirty="0" smtClean="0"/>
              <a:t> </a:t>
            </a:r>
            <a:r>
              <a:rPr lang="en-US" dirty="0" err="1" smtClean="0"/>
              <a:t>tview</a:t>
            </a:r>
            <a:r>
              <a:rPr lang="en-US" dirty="0" smtClean="0"/>
              <a:t>:  can not give you the accurate position when there is </a:t>
            </a:r>
            <a:r>
              <a:rPr lang="en-US" dirty="0" err="1" smtClean="0"/>
              <a:t>indels</a:t>
            </a:r>
            <a:r>
              <a:rPr lang="en-US" dirty="0" smtClean="0"/>
              <a:t> in the mapped reads</a:t>
            </a:r>
          </a:p>
          <a:p>
            <a:endParaRPr lang="en-US" dirty="0" smtClean="0"/>
          </a:p>
          <a:p>
            <a:r>
              <a:rPr lang="en-US" dirty="0" smtClean="0"/>
              <a:t>IGV: if the genome or bam files are huge, it will be slow</a:t>
            </a:r>
          </a:p>
          <a:p>
            <a:endParaRPr lang="en-US" dirty="0" smtClean="0"/>
          </a:p>
          <a:p>
            <a:r>
              <a:rPr lang="en-US" dirty="0" err="1"/>
              <a:t>c</a:t>
            </a:r>
            <a:r>
              <a:rPr lang="en-US" dirty="0" err="1" smtClean="0"/>
              <a:t>onsed</a:t>
            </a:r>
            <a:r>
              <a:rPr lang="en-US" dirty="0" smtClean="0"/>
              <a:t>: you can search the exact position or the motifs but a little hard to make it work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106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Call variants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8741" y="2107259"/>
            <a:ext cx="8508059" cy="3462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 smtClean="0"/>
              <a:t>GATK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sz="3600" dirty="0" err="1"/>
              <a:t>s</a:t>
            </a:r>
            <a:r>
              <a:rPr lang="en-US" sz="3600" dirty="0" err="1" smtClean="0"/>
              <a:t>amtools</a:t>
            </a:r>
            <a:endParaRPr lang="en-US" sz="3600" dirty="0"/>
          </a:p>
          <a:p>
            <a:pPr>
              <a:lnSpc>
                <a:spcPct val="150000"/>
              </a:lnSpc>
            </a:pPr>
            <a:r>
              <a:rPr lang="en-US" sz="2000" dirty="0" err="1"/>
              <a:t>s</a:t>
            </a:r>
            <a:r>
              <a:rPr lang="en-US" sz="2000" dirty="0" err="1" smtClean="0"/>
              <a:t>amtools</a:t>
            </a:r>
            <a:r>
              <a:rPr lang="en-US" sz="2000" dirty="0" smtClean="0"/>
              <a:t> </a:t>
            </a:r>
            <a:r>
              <a:rPr lang="en-US" sz="2000" dirty="0" err="1" smtClean="0"/>
              <a:t>mpileup</a:t>
            </a:r>
            <a:r>
              <a:rPr lang="en-US" sz="2000" dirty="0" smtClean="0"/>
              <a:t> --no-BAQ --region 1:215906528-215906567 --</a:t>
            </a:r>
            <a:r>
              <a:rPr lang="en-US" sz="2000" dirty="0" err="1" smtClean="0"/>
              <a:t>fasta</a:t>
            </a:r>
            <a:r>
              <a:rPr lang="en-US" sz="2000" dirty="0" smtClean="0"/>
              <a:t>-ref human_g1k_v37.fasta NA12891_CEU_sample.bam 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62062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VCF files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87" y="2280564"/>
            <a:ext cx="9055213" cy="338269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69333" y="5824576"/>
            <a:ext cx="7714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samtools.github.io</a:t>
            </a:r>
            <a:r>
              <a:rPr lang="en-US" dirty="0"/>
              <a:t>/</a:t>
            </a:r>
            <a:r>
              <a:rPr lang="en-US" dirty="0" err="1"/>
              <a:t>hts</a:t>
            </a:r>
            <a:r>
              <a:rPr lang="en-US" dirty="0"/>
              <a:t>-specs/VCFv4.1.pdf</a:t>
            </a:r>
          </a:p>
        </p:txBody>
      </p:sp>
    </p:spTree>
    <p:extLst>
      <p:ext uri="{BB962C8B-B14F-4D97-AF65-F5344CB8AC3E}">
        <p14:creationId xmlns:p14="http://schemas.microsoft.com/office/powerpoint/2010/main" val="2298643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Homework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1244" y="2323630"/>
            <a:ext cx="8325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Try to run the data in </a:t>
            </a:r>
            <a:r>
              <a:rPr lang="en-US" dirty="0"/>
              <a:t>this link</a:t>
            </a:r>
            <a:r>
              <a:rPr lang="en-US" dirty="0" smtClean="0"/>
              <a:t>:</a:t>
            </a:r>
          </a:p>
          <a:p>
            <a:r>
              <a:rPr lang="en-US" dirty="0" smtClean="0"/>
              <a:t>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vsbuffalo</a:t>
            </a:r>
            <a:r>
              <a:rPr lang="en-US" dirty="0"/>
              <a:t>/</a:t>
            </a:r>
            <a:r>
              <a:rPr lang="en-US" dirty="0" err="1"/>
              <a:t>bds</a:t>
            </a:r>
            <a:r>
              <a:rPr lang="en-US" dirty="0"/>
              <a:t>-files/tree/master/chapter-11-alignment</a:t>
            </a:r>
          </a:p>
        </p:txBody>
      </p:sp>
    </p:spTree>
    <p:extLst>
      <p:ext uri="{BB962C8B-B14F-4D97-AF65-F5344CB8AC3E}">
        <p14:creationId xmlns:p14="http://schemas.microsoft.com/office/powerpoint/2010/main" val="794943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Next Generation Sequencing Data Upstream Handling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26429" y="3203222"/>
            <a:ext cx="1796815" cy="74318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Raw reads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3595495" y="3203222"/>
            <a:ext cx="1796815" cy="74318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Aligned reads</a:t>
            </a:r>
            <a:endParaRPr lang="en-US" b="1" dirty="0"/>
          </a:p>
        </p:txBody>
      </p:sp>
      <p:sp>
        <p:nvSpPr>
          <p:cNvPr id="8" name="Rectangle 7"/>
          <p:cNvSpPr/>
          <p:nvPr/>
        </p:nvSpPr>
        <p:spPr>
          <a:xfrm>
            <a:off x="5845747" y="3200400"/>
            <a:ext cx="1796815" cy="74318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Variants </a:t>
            </a:r>
            <a:endParaRPr lang="en-US" b="1" dirty="0"/>
          </a:p>
        </p:txBody>
      </p:sp>
      <p:sp>
        <p:nvSpPr>
          <p:cNvPr id="12" name="Right Arrow 11"/>
          <p:cNvSpPr/>
          <p:nvPr/>
        </p:nvSpPr>
        <p:spPr>
          <a:xfrm>
            <a:off x="3160872" y="3499556"/>
            <a:ext cx="385704" cy="178740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5431822" y="3499556"/>
            <a:ext cx="385704" cy="178740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269987" y="3967126"/>
            <a:ext cx="1834443" cy="743185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 smtClean="0"/>
              <a:t>FastQ</a:t>
            </a:r>
            <a:endParaRPr lang="en-US" b="1" dirty="0" smtClean="0"/>
          </a:p>
        </p:txBody>
      </p:sp>
      <p:sp>
        <p:nvSpPr>
          <p:cNvPr id="15" name="Oval 14"/>
          <p:cNvSpPr/>
          <p:nvPr/>
        </p:nvSpPr>
        <p:spPr>
          <a:xfrm>
            <a:off x="3490134" y="3967127"/>
            <a:ext cx="2001897" cy="810918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BAM, SAM </a:t>
            </a:r>
            <a:endParaRPr lang="en-US" b="1" dirty="0"/>
          </a:p>
        </p:txBody>
      </p:sp>
      <p:sp>
        <p:nvSpPr>
          <p:cNvPr id="16" name="Oval 15"/>
          <p:cNvSpPr/>
          <p:nvPr/>
        </p:nvSpPr>
        <p:spPr>
          <a:xfrm>
            <a:off x="5761084" y="3967127"/>
            <a:ext cx="2001897" cy="810917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VCF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13961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SAM: Sequence Alignment Mapping format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BAM: Binary analog of SAM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SAM or BAM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1082" y="3659481"/>
            <a:ext cx="3464866" cy="270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315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SAM headers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3" y="2759193"/>
            <a:ext cx="8984074" cy="180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91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095" y="0"/>
            <a:ext cx="60703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578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SAM content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1803"/>
            <a:ext cx="9144000" cy="108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29925" y="5135318"/>
            <a:ext cx="81091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Cite from https://</a:t>
            </a:r>
            <a:r>
              <a:rPr lang="en-US" dirty="0" err="1" smtClean="0"/>
              <a:t>samtools.github.io</a:t>
            </a:r>
            <a:r>
              <a:rPr lang="en-US" dirty="0" smtClean="0"/>
              <a:t>/</a:t>
            </a:r>
            <a:r>
              <a:rPr lang="en-US" dirty="0" err="1" smtClean="0"/>
              <a:t>hts</a:t>
            </a:r>
            <a:r>
              <a:rPr lang="en-US" dirty="0" smtClean="0"/>
              <a:t>-specs/SAMv1.pdf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704" y="3051403"/>
            <a:ext cx="6475630" cy="218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020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Flag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66" y="2051282"/>
            <a:ext cx="8335710" cy="33123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52592" y="5363630"/>
            <a:ext cx="81091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Cite from https://</a:t>
            </a:r>
            <a:r>
              <a:rPr lang="en-US" dirty="0" err="1" smtClean="0"/>
              <a:t>samtools.github.io</a:t>
            </a:r>
            <a:r>
              <a:rPr lang="en-US" dirty="0" smtClean="0"/>
              <a:t>/</a:t>
            </a:r>
            <a:r>
              <a:rPr lang="en-US" dirty="0" err="1" smtClean="0"/>
              <a:t>hts</a:t>
            </a:r>
            <a:r>
              <a:rPr lang="en-US" dirty="0" smtClean="0"/>
              <a:t>-specs/SAMv1.pdf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095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Cigar code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0" y="2444239"/>
            <a:ext cx="8829382" cy="340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476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Tools to handle SAM/BAM files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5186" y="2445926"/>
            <a:ext cx="43180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600" dirty="0" err="1"/>
              <a:t>s</a:t>
            </a:r>
            <a:r>
              <a:rPr lang="en-US" sz="3600" dirty="0" err="1" smtClean="0"/>
              <a:t>amtools</a:t>
            </a:r>
            <a:endParaRPr lang="en-US" sz="3600" dirty="0" smtClean="0"/>
          </a:p>
          <a:p>
            <a:endParaRPr lang="en-US" sz="3600" dirty="0" smtClean="0"/>
          </a:p>
          <a:p>
            <a:pPr marL="285750" indent="-285750">
              <a:buFont typeface="Arial"/>
              <a:buChar char="•"/>
            </a:pPr>
            <a:r>
              <a:rPr lang="en-US" sz="3600" dirty="0" err="1"/>
              <a:t>p</a:t>
            </a:r>
            <a:r>
              <a:rPr lang="en-US" sz="3600" dirty="0" err="1" smtClean="0"/>
              <a:t>ysam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624147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409</TotalTime>
  <Words>555</Words>
  <Application>Microsoft Macintosh PowerPoint</Application>
  <PresentationFormat>On-screen Show (4:3)</PresentationFormat>
  <Paragraphs>87</Paragraphs>
  <Slides>18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Waveform</vt:lpstr>
      <vt:lpstr>Chapter 11: Working with Alignment Data</vt:lpstr>
      <vt:lpstr>Next Generation Sequencing Data Upstream Handling </vt:lpstr>
      <vt:lpstr>SAM or BAM</vt:lpstr>
      <vt:lpstr>SAM headers</vt:lpstr>
      <vt:lpstr>PowerPoint Presentation</vt:lpstr>
      <vt:lpstr>SAM content</vt:lpstr>
      <vt:lpstr>Flag </vt:lpstr>
      <vt:lpstr>Cigar code</vt:lpstr>
      <vt:lpstr>Tools to handle SAM/BAM files</vt:lpstr>
      <vt:lpstr>samtools: view, sort and index</vt:lpstr>
      <vt:lpstr>Visualizing SAM/BAM files</vt:lpstr>
      <vt:lpstr>samtools tview</vt:lpstr>
      <vt:lpstr>IGV</vt:lpstr>
      <vt:lpstr>consed</vt:lpstr>
      <vt:lpstr>samtools tview, IGV and consed</vt:lpstr>
      <vt:lpstr>Call variants</vt:lpstr>
      <vt:lpstr>VCF files</vt:lpstr>
      <vt:lpstr>Homework</vt:lpstr>
    </vt:vector>
  </TitlesOfParts>
  <Company>UMN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Lei</dc:creator>
  <cp:lastModifiedBy>Li Lei</cp:lastModifiedBy>
  <cp:revision>32</cp:revision>
  <dcterms:created xsi:type="dcterms:W3CDTF">2016-08-11T14:05:33Z</dcterms:created>
  <dcterms:modified xsi:type="dcterms:W3CDTF">2016-08-12T16:00:49Z</dcterms:modified>
</cp:coreProperties>
</file>

<file path=docProps/thumbnail.jpeg>
</file>